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3"/>
  </p:notesMasterIdLst>
  <p:sldIdLst>
    <p:sldId id="256" r:id="rId3"/>
    <p:sldId id="257" r:id="rId4"/>
    <p:sldId id="258" r:id="rId5"/>
    <p:sldId id="259" r:id="rId6"/>
    <p:sldId id="260" r:id="rId7"/>
    <p:sldId id="265" r:id="rId8"/>
    <p:sldId id="261" r:id="rId9"/>
    <p:sldId id="262" r:id="rId10"/>
    <p:sldId id="263" r:id="rId11"/>
    <p:sldId id="264" r:id="rId12"/>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ay Choudhary01" initials="AC" lastIdx="1" clrIdx="0">
    <p:extLst>
      <p:ext uri="{19B8F6BF-5375-455C-9EA6-DF929625EA0E}">
        <p15:presenceInfo xmlns:p15="http://schemas.microsoft.com/office/powerpoint/2012/main" userId="S-1-5-21-266749940-1637964444-929701000-12573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41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PlaceHolder 1"/>
          <p:cNvSpPr>
            <a:spLocks noGrp="1"/>
          </p:cNvSpPr>
          <p:nvPr>
            <p:ph type="body"/>
          </p:nvPr>
        </p:nvSpPr>
        <p:spPr>
          <a:xfrm>
            <a:off x="756000" y="5078520"/>
            <a:ext cx="6047640" cy="4811040"/>
          </a:xfrm>
          <a:prstGeom prst="rect">
            <a:avLst/>
          </a:prstGeom>
        </p:spPr>
        <p:txBody>
          <a:bodyPr lIns="0" tIns="0" rIns="0" bIns="0"/>
          <a:lstStyle/>
          <a:p>
            <a:r>
              <a:rPr lang="en-IN" sz="2000" b="0" strike="noStrike" spc="-1">
                <a:solidFill>
                  <a:srgbClr val="000000"/>
                </a:solidFill>
                <a:uFill>
                  <a:solidFill>
                    <a:srgbClr val="FFFFFF"/>
                  </a:solidFill>
                </a:uFill>
                <a:latin typeface="Arial"/>
              </a:rPr>
              <a:t>Click to edit the notes format</a:t>
            </a:r>
          </a:p>
        </p:txBody>
      </p:sp>
      <p:sp>
        <p:nvSpPr>
          <p:cNvPr id="74" name="PlaceHolder 2"/>
          <p:cNvSpPr>
            <a:spLocks noGrp="1"/>
          </p:cNvSpPr>
          <p:nvPr>
            <p:ph type="hdr"/>
          </p:nvPr>
        </p:nvSpPr>
        <p:spPr>
          <a:xfrm>
            <a:off x="0" y="0"/>
            <a:ext cx="3280680" cy="534240"/>
          </a:xfrm>
          <a:prstGeom prst="rect">
            <a:avLst/>
          </a:prstGeom>
        </p:spPr>
        <p:txBody>
          <a:bodyPr lIns="0" tIns="0" rIns="0" bIns="0"/>
          <a:lstStyle/>
          <a:p>
            <a:r>
              <a:rPr lang="en-IN" sz="1400" b="0" strike="noStrike" spc="-1">
                <a:solidFill>
                  <a:srgbClr val="000000"/>
                </a:solidFill>
                <a:uFill>
                  <a:solidFill>
                    <a:srgbClr val="FFFFFF"/>
                  </a:solidFill>
                </a:uFill>
                <a:latin typeface="Times New Roman"/>
              </a:rPr>
              <a:t> </a:t>
            </a:r>
          </a:p>
        </p:txBody>
      </p:sp>
      <p:sp>
        <p:nvSpPr>
          <p:cNvPr id="75" name="PlaceHolder 3"/>
          <p:cNvSpPr>
            <a:spLocks noGrp="1"/>
          </p:cNvSpPr>
          <p:nvPr>
            <p:ph type="dt"/>
          </p:nvPr>
        </p:nvSpPr>
        <p:spPr>
          <a:xfrm>
            <a:off x="4278960" y="0"/>
            <a:ext cx="3280680" cy="534240"/>
          </a:xfrm>
          <a:prstGeom prst="rect">
            <a:avLst/>
          </a:prstGeom>
        </p:spPr>
        <p:txBody>
          <a:bodyPr lIns="0" tIns="0" rIns="0" bIns="0"/>
          <a:lstStyle/>
          <a:p>
            <a:pPr algn="r"/>
            <a:r>
              <a:rPr lang="en-IN" sz="1400" b="0" strike="noStrike" spc="-1">
                <a:solidFill>
                  <a:srgbClr val="000000"/>
                </a:solidFill>
                <a:uFill>
                  <a:solidFill>
                    <a:srgbClr val="FFFFFF"/>
                  </a:solidFill>
                </a:uFill>
                <a:latin typeface="Times New Roman"/>
              </a:rPr>
              <a:t> </a:t>
            </a:r>
          </a:p>
        </p:txBody>
      </p:sp>
      <p:sp>
        <p:nvSpPr>
          <p:cNvPr id="76" name="PlaceHolder 4"/>
          <p:cNvSpPr>
            <a:spLocks noGrp="1"/>
          </p:cNvSpPr>
          <p:nvPr>
            <p:ph type="ftr"/>
          </p:nvPr>
        </p:nvSpPr>
        <p:spPr>
          <a:xfrm>
            <a:off x="0" y="10157400"/>
            <a:ext cx="3280680" cy="534240"/>
          </a:xfrm>
          <a:prstGeom prst="rect">
            <a:avLst/>
          </a:prstGeom>
        </p:spPr>
        <p:txBody>
          <a:bodyPr lIns="0" tIns="0" rIns="0" bIns="0" anchor="b"/>
          <a:lstStyle/>
          <a:p>
            <a:r>
              <a:rPr lang="en-IN" sz="1400" b="0" strike="noStrike" spc="-1">
                <a:solidFill>
                  <a:srgbClr val="000000"/>
                </a:solidFill>
                <a:uFill>
                  <a:solidFill>
                    <a:srgbClr val="FFFFFF"/>
                  </a:solidFill>
                </a:uFill>
                <a:latin typeface="Times New Roman"/>
              </a:rPr>
              <a:t> </a:t>
            </a:r>
          </a:p>
        </p:txBody>
      </p:sp>
      <p:sp>
        <p:nvSpPr>
          <p:cNvPr id="77" name="PlaceHolder 5"/>
          <p:cNvSpPr>
            <a:spLocks noGrp="1"/>
          </p:cNvSpPr>
          <p:nvPr>
            <p:ph type="sldNum"/>
          </p:nvPr>
        </p:nvSpPr>
        <p:spPr>
          <a:xfrm>
            <a:off x="4278960" y="10157400"/>
            <a:ext cx="3280680" cy="534240"/>
          </a:xfrm>
          <a:prstGeom prst="rect">
            <a:avLst/>
          </a:prstGeom>
        </p:spPr>
        <p:txBody>
          <a:bodyPr lIns="0" tIns="0" rIns="0" bIns="0" anchor="b"/>
          <a:lstStyle/>
          <a:p>
            <a:pPr algn="r"/>
            <a:fld id="{989B7717-2FA5-44AB-89EB-24626C59D489}" type="slidenum">
              <a:rPr lang="en-IN" sz="1400" b="0" strike="noStrike" spc="-1">
                <a:solidFill>
                  <a:srgbClr val="000000"/>
                </a:solidFill>
                <a:uFill>
                  <a:solidFill>
                    <a:srgbClr val="FFFFFF"/>
                  </a:solidFill>
                </a:uFill>
                <a:latin typeface="Times New Roman"/>
              </a:rPr>
              <a:t>‹#›</a:t>
            </a:fld>
            <a:endParaRPr lang="en-IN"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body"/>
          </p:nvPr>
        </p:nvSpPr>
        <p:spPr>
          <a:xfrm>
            <a:off x="756000" y="5145120"/>
            <a:ext cx="6044400" cy="420624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25" name="CustomShape 2"/>
          <p:cNvSpPr/>
          <p:nvPr/>
        </p:nvSpPr>
        <p:spPr>
          <a:xfrm>
            <a:off x="4282200" y="10155240"/>
            <a:ext cx="3272400" cy="5328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4775" y="1336675"/>
            <a:ext cx="4810125" cy="36083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989B7717-2FA5-44AB-89EB-24626C59D489}" type="slidenum">
              <a:rPr lang="en-IN" sz="1400" b="0" strike="noStrike" spc="-1" smtClean="0">
                <a:solidFill>
                  <a:srgbClr val="000000"/>
                </a:solidFill>
                <a:uFill>
                  <a:solidFill>
                    <a:srgbClr val="FFFFFF"/>
                  </a:solidFill>
                </a:uFill>
                <a:latin typeface="Times New Roman"/>
              </a:rPr>
              <a:t>6</a:t>
            </a:fld>
            <a:endParaRPr lang="en-IN"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6707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33"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35" name="Picture 34"/>
          <p:cNvPicPr/>
          <p:nvPr/>
        </p:nvPicPr>
        <p:blipFill>
          <a:blip r:embed="rId2"/>
          <a:stretch/>
        </p:blipFill>
        <p:spPr>
          <a:xfrm>
            <a:off x="2292480" y="1768680"/>
            <a:ext cx="5494680" cy="4384080"/>
          </a:xfrm>
          <a:prstGeom prst="rect">
            <a:avLst/>
          </a:prstGeom>
          <a:ln>
            <a:noFill/>
          </a:ln>
        </p:spPr>
      </p:pic>
      <p:pic>
        <p:nvPicPr>
          <p:cNvPr id="36" name="Picture 35"/>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0"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2"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4"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45" name="PlaceHolder 3"/>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9"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0" name="PlaceHolder 3"/>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1" name="PlaceHolder 4"/>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53"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4"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5"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504000" y="176868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6"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7" name="PlaceHolder 5"/>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71" name="Picture 70"/>
          <p:cNvPicPr/>
          <p:nvPr/>
        </p:nvPicPr>
        <p:blipFill>
          <a:blip r:embed="rId2"/>
          <a:stretch/>
        </p:blipFill>
        <p:spPr>
          <a:xfrm>
            <a:off x="2292480" y="1768680"/>
            <a:ext cx="5494680" cy="4384080"/>
          </a:xfrm>
          <a:prstGeom prst="rect">
            <a:avLst/>
          </a:prstGeom>
          <a:ln>
            <a:noFill/>
          </a:ln>
        </p:spPr>
      </p:pic>
      <p:pic>
        <p:nvPicPr>
          <p:cNvPr id="72" name="Picture 71"/>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6"/>
          <p:cNvPicPr/>
          <p:nvPr/>
        </p:nvPicPr>
        <p:blipFill>
          <a:blip r:embed="rId14"/>
          <a:stretch/>
        </p:blipFill>
        <p:spPr>
          <a:xfrm>
            <a:off x="360" y="0"/>
            <a:ext cx="10077120" cy="7556040"/>
          </a:xfrm>
          <a:prstGeom prst="rect">
            <a:avLst/>
          </a:prstGeom>
          <a:ln>
            <a:noFill/>
          </a:ln>
          <a:effectLst>
            <a:glow>
              <a:schemeClr val="accent1">
                <a:alpha val="40000"/>
              </a:schemeClr>
            </a:glow>
            <a:softEdge rad="0"/>
          </a:effectLst>
        </p:spPr>
      </p:pic>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2"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38"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1295280" y="1039320"/>
            <a:ext cx="7482240" cy="5472000"/>
          </a:xfrm>
          <a:custGeom>
            <a:avLst/>
            <a:gdLst/>
            <a:ahLst/>
            <a:cxnLst/>
            <a:rect l="l" t="t" r="r" b="b"/>
            <a:pathLst>
              <a:path w="5703" h="3129">
                <a:moveTo>
                  <a:pt x="1722" y="476"/>
                </a:moveTo>
                <a:lnTo>
                  <a:pt x="4097" y="476"/>
                </a:lnTo>
                <a:lnTo>
                  <a:pt x="4378" y="159"/>
                </a:lnTo>
                <a:lnTo>
                  <a:pt x="5237" y="159"/>
                </a:lnTo>
                <a:lnTo>
                  <a:pt x="5303" y="235"/>
                </a:lnTo>
                <a:lnTo>
                  <a:pt x="5556" y="235"/>
                </a:lnTo>
                <a:lnTo>
                  <a:pt x="5556" y="654"/>
                </a:lnTo>
                <a:lnTo>
                  <a:pt x="5628" y="726"/>
                </a:lnTo>
                <a:lnTo>
                  <a:pt x="5628" y="2331"/>
                </a:lnTo>
                <a:lnTo>
                  <a:pt x="5556" y="2391"/>
                </a:lnTo>
                <a:lnTo>
                  <a:pt x="5556" y="2797"/>
                </a:lnTo>
                <a:lnTo>
                  <a:pt x="5278" y="2797"/>
                </a:lnTo>
                <a:lnTo>
                  <a:pt x="5059" y="3070"/>
                </a:lnTo>
                <a:lnTo>
                  <a:pt x="4984" y="2970"/>
                </a:lnTo>
                <a:lnTo>
                  <a:pt x="3981" y="2970"/>
                </a:lnTo>
                <a:lnTo>
                  <a:pt x="3900" y="3070"/>
                </a:lnTo>
                <a:lnTo>
                  <a:pt x="3747" y="2879"/>
                </a:lnTo>
                <a:lnTo>
                  <a:pt x="153" y="2879"/>
                </a:lnTo>
                <a:lnTo>
                  <a:pt x="153" y="159"/>
                </a:lnTo>
                <a:lnTo>
                  <a:pt x="1428" y="159"/>
                </a:lnTo>
                <a:lnTo>
                  <a:pt x="1722" y="476"/>
                </a:lnTo>
                <a:moveTo>
                  <a:pt x="541" y="0"/>
                </a:moveTo>
                <a:lnTo>
                  <a:pt x="181" y="0"/>
                </a:lnTo>
                <a:lnTo>
                  <a:pt x="6" y="181"/>
                </a:lnTo>
                <a:lnTo>
                  <a:pt x="6" y="554"/>
                </a:lnTo>
                <a:lnTo>
                  <a:pt x="94" y="626"/>
                </a:lnTo>
                <a:lnTo>
                  <a:pt x="94" y="1076"/>
                </a:lnTo>
                <a:lnTo>
                  <a:pt x="9" y="1161"/>
                </a:lnTo>
                <a:lnTo>
                  <a:pt x="9" y="1890"/>
                </a:lnTo>
                <a:lnTo>
                  <a:pt x="94" y="1956"/>
                </a:lnTo>
                <a:lnTo>
                  <a:pt x="94" y="2425"/>
                </a:lnTo>
                <a:lnTo>
                  <a:pt x="3" y="2488"/>
                </a:lnTo>
                <a:lnTo>
                  <a:pt x="0" y="2854"/>
                </a:lnTo>
                <a:lnTo>
                  <a:pt x="187" y="3048"/>
                </a:lnTo>
                <a:lnTo>
                  <a:pt x="531" y="3048"/>
                </a:lnTo>
                <a:lnTo>
                  <a:pt x="616" y="2944"/>
                </a:lnTo>
                <a:lnTo>
                  <a:pt x="3256" y="2944"/>
                </a:lnTo>
                <a:lnTo>
                  <a:pt x="3325" y="3048"/>
                </a:lnTo>
                <a:lnTo>
                  <a:pt x="3637" y="3048"/>
                </a:lnTo>
                <a:lnTo>
                  <a:pt x="3716" y="2944"/>
                </a:lnTo>
                <a:lnTo>
                  <a:pt x="3859" y="3129"/>
                </a:lnTo>
                <a:lnTo>
                  <a:pt x="5106" y="3129"/>
                </a:lnTo>
                <a:lnTo>
                  <a:pt x="5250" y="2944"/>
                </a:lnTo>
                <a:lnTo>
                  <a:pt x="5700" y="2944"/>
                </a:lnTo>
                <a:lnTo>
                  <a:pt x="5703" y="91"/>
                </a:lnTo>
                <a:lnTo>
                  <a:pt x="619" y="91"/>
                </a:lnTo>
                <a:lnTo>
                  <a:pt x="541" y="0"/>
                </a:lnTo>
              </a:path>
            </a:pathLst>
          </a:custGeom>
          <a:noFill/>
          <a:ln>
            <a:noFill/>
          </a:ln>
        </p:spPr>
        <p:style>
          <a:lnRef idx="0">
            <a:scrgbClr r="0" g="0" b="0"/>
          </a:lnRef>
          <a:fillRef idx="0">
            <a:scrgbClr r="0" g="0" b="0"/>
          </a:fillRef>
          <a:effectRef idx="0">
            <a:scrgbClr r="0" g="0" b="0"/>
          </a:effectRef>
          <a:fontRef idx="minor"/>
        </p:style>
      </p:sp>
      <p:sp>
        <p:nvSpPr>
          <p:cNvPr id="79" name="CustomShape 2"/>
          <p:cNvSpPr/>
          <p:nvPr/>
        </p:nvSpPr>
        <p:spPr>
          <a:xfrm>
            <a:off x="-2160" y="129600"/>
            <a:ext cx="4379040" cy="567000"/>
          </a:xfrm>
          <a:custGeom>
            <a:avLst/>
            <a:gdLst/>
            <a:ahLst/>
            <a:cxnLst/>
            <a:rect l="l" t="t" r="r" b="b"/>
            <a:pathLst>
              <a:path w="3339" h="326">
                <a:moveTo>
                  <a:pt x="0" y="0"/>
                </a:moveTo>
                <a:lnTo>
                  <a:pt x="1229" y="0"/>
                </a:lnTo>
                <a:lnTo>
                  <a:pt x="1362" y="96"/>
                </a:lnTo>
                <a:lnTo>
                  <a:pt x="2991" y="96"/>
                </a:lnTo>
                <a:lnTo>
                  <a:pt x="3339" y="326"/>
                </a:lnTo>
              </a:path>
            </a:pathLst>
          </a:custGeom>
          <a:noFill/>
          <a:ln w="28440">
            <a:solidFill>
              <a:schemeClr val="bg1"/>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0" name="CustomShape 3"/>
          <p:cNvSpPr/>
          <p:nvPr/>
        </p:nvSpPr>
        <p:spPr>
          <a:xfrm>
            <a:off x="-2160" y="346320"/>
            <a:ext cx="7461000" cy="600120"/>
          </a:xfrm>
          <a:custGeom>
            <a:avLst/>
            <a:gdLst/>
            <a:ahLst/>
            <a:cxnLst/>
            <a:rect l="l" t="t" r="r" b="b"/>
            <a:pathLst>
              <a:path w="5687" h="345">
                <a:moveTo>
                  <a:pt x="0" y="230"/>
                </a:moveTo>
                <a:lnTo>
                  <a:pt x="2941" y="230"/>
                </a:lnTo>
                <a:lnTo>
                  <a:pt x="3074" y="345"/>
                </a:lnTo>
                <a:lnTo>
                  <a:pt x="3611" y="345"/>
                </a:lnTo>
                <a:lnTo>
                  <a:pt x="3786" y="194"/>
                </a:lnTo>
                <a:lnTo>
                  <a:pt x="4126" y="194"/>
                </a:lnTo>
                <a:lnTo>
                  <a:pt x="4330" y="0"/>
                </a:lnTo>
                <a:lnTo>
                  <a:pt x="5687" y="0"/>
                </a:lnTo>
              </a:path>
            </a:pathLst>
          </a:custGeom>
          <a:noFill/>
          <a:ln w="28440">
            <a:solidFill>
              <a:schemeClr val="bg1"/>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1" name="CustomShape 4"/>
          <p:cNvSpPr/>
          <p:nvPr/>
        </p:nvSpPr>
        <p:spPr>
          <a:xfrm>
            <a:off x="7462440" y="226080"/>
            <a:ext cx="158760" cy="21276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2" name="CustomShape 5"/>
          <p:cNvSpPr/>
          <p:nvPr/>
        </p:nvSpPr>
        <p:spPr>
          <a:xfrm>
            <a:off x="4299480" y="576720"/>
            <a:ext cx="158760" cy="21276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3" name="CustomShape 6"/>
          <p:cNvSpPr/>
          <p:nvPr/>
        </p:nvSpPr>
        <p:spPr>
          <a:xfrm>
            <a:off x="6925680" y="7239240"/>
            <a:ext cx="3144240" cy="200880"/>
          </a:xfrm>
          <a:custGeom>
            <a:avLst/>
            <a:gdLst/>
            <a:ahLst/>
            <a:cxnLst/>
            <a:rect l="l" t="t" r="r" b="b"/>
            <a:pathLst>
              <a:path w="2158" h="105">
                <a:moveTo>
                  <a:pt x="0" y="0"/>
                </a:moveTo>
                <a:lnTo>
                  <a:pt x="1543" y="0"/>
                </a:lnTo>
                <a:lnTo>
                  <a:pt x="1713" y="105"/>
                </a:lnTo>
                <a:lnTo>
                  <a:pt x="2158" y="105"/>
                </a:lnTo>
              </a:path>
            </a:pathLst>
          </a:custGeom>
          <a:noFill/>
          <a:ln w="28440">
            <a:solidFill>
              <a:srgbClr val="FFFFFF"/>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4" name="CustomShape 7"/>
          <p:cNvSpPr/>
          <p:nvPr/>
        </p:nvSpPr>
        <p:spPr>
          <a:xfrm>
            <a:off x="3975120" y="6341040"/>
            <a:ext cx="6094800" cy="713880"/>
          </a:xfrm>
          <a:custGeom>
            <a:avLst/>
            <a:gdLst/>
            <a:ahLst/>
            <a:cxnLst/>
            <a:rect l="l" t="t" r="r" b="b"/>
            <a:pathLst>
              <a:path w="4181" h="369">
                <a:moveTo>
                  <a:pt x="4181" y="0"/>
                </a:moveTo>
                <a:lnTo>
                  <a:pt x="3706" y="275"/>
                </a:lnTo>
                <a:lnTo>
                  <a:pt x="1621" y="275"/>
                </a:lnTo>
                <a:lnTo>
                  <a:pt x="1463" y="369"/>
                </a:lnTo>
                <a:lnTo>
                  <a:pt x="0" y="369"/>
                </a:lnTo>
              </a:path>
            </a:pathLst>
          </a:custGeom>
          <a:noFill/>
          <a:ln w="28440">
            <a:solidFill>
              <a:srgbClr val="FFFFFF"/>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5" name="CustomShape 8"/>
          <p:cNvSpPr/>
          <p:nvPr/>
        </p:nvSpPr>
        <p:spPr>
          <a:xfrm>
            <a:off x="3790440" y="6928560"/>
            <a:ext cx="176760" cy="23688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6" name="CustomShape 9"/>
          <p:cNvSpPr/>
          <p:nvPr/>
        </p:nvSpPr>
        <p:spPr>
          <a:xfrm>
            <a:off x="6829200" y="7133040"/>
            <a:ext cx="176760" cy="23688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7" name="CustomShape 10"/>
          <p:cNvSpPr/>
          <p:nvPr/>
        </p:nvSpPr>
        <p:spPr>
          <a:xfrm>
            <a:off x="504000" y="2844720"/>
            <a:ext cx="9066960" cy="125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000" b="1" strike="noStrike" spc="-1" dirty="0">
                <a:solidFill>
                  <a:srgbClr val="FFFFFF"/>
                </a:solidFill>
                <a:uFill>
                  <a:solidFill>
                    <a:srgbClr val="FFFFFF"/>
                  </a:solidFill>
                </a:uFill>
                <a:latin typeface="Century Schoolbook L"/>
                <a:ea typeface="DejaVu Sans"/>
              </a:rPr>
              <a:t>Microsoft Azure</a:t>
            </a:r>
            <a:endParaRPr lang="en-IN" sz="1800" b="0" strike="noStrike" spc="-1" dirty="0">
              <a:solidFill>
                <a:srgbClr val="000000"/>
              </a:solidFill>
              <a:uFill>
                <a:solidFill>
                  <a:srgbClr val="FFFFFF"/>
                </a:solidFill>
              </a:uFill>
              <a:latin typeface="Arial"/>
            </a:endParaRPr>
          </a:p>
          <a:p>
            <a:pPr algn="ctr">
              <a:lnSpc>
                <a:spcPct val="100000"/>
              </a:lnSpc>
            </a:pPr>
            <a:r>
              <a:rPr lang="en-IN" sz="4000" b="1" strike="noStrike" spc="-1" dirty="0" smtClean="0">
                <a:solidFill>
                  <a:srgbClr val="FFFFFF"/>
                </a:solidFill>
                <a:uFill>
                  <a:solidFill>
                    <a:srgbClr val="FFFFFF"/>
                  </a:solidFill>
                </a:uFill>
                <a:latin typeface="Century Schoolbook L"/>
                <a:ea typeface="DejaVu Sans"/>
              </a:rPr>
              <a:t>An </a:t>
            </a:r>
            <a:r>
              <a:rPr lang="en-US" sz="4000" b="1" spc="-1" dirty="0">
                <a:solidFill>
                  <a:srgbClr val="FFFFFF"/>
                </a:solidFill>
                <a:uFill>
                  <a:solidFill>
                    <a:srgbClr val="FFFFFF"/>
                  </a:solidFill>
                </a:uFill>
                <a:latin typeface="Century Schoolbook L"/>
              </a:rPr>
              <a:t>automated build pipeline with Azure</a:t>
            </a:r>
            <a:endParaRPr lang="en-IN" sz="1800" b="0" strike="noStrike" spc="-1" dirty="0">
              <a:solidFill>
                <a:srgbClr val="000000"/>
              </a:solidFill>
              <a:uFill>
                <a:solidFill>
                  <a:srgbClr val="FFFFFF"/>
                </a:solidFill>
              </a:uFill>
              <a:latin typeface="Arial"/>
            </a:endParaRPr>
          </a:p>
          <a:p>
            <a:pPr algn="ctr">
              <a:lnSpc>
                <a:spcPct val="100000"/>
              </a:lnSpc>
            </a:pPr>
            <a:endParaRPr lang="en-IN" sz="1800" b="0" strike="noStrike" spc="-1" dirty="0">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vortex/>
      </p:transition>
    </mc:Choice>
    <mc:Fallback xmlns:p15="http://schemas.microsoft.com/office/powerpoint/2012/main"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648000" y="72000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sp>
      <p:sp>
        <p:nvSpPr>
          <p:cNvPr id="121"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pic>
        <p:nvPicPr>
          <p:cNvPr id="122" name="Picture 5"/>
          <p:cNvPicPr/>
          <p:nvPr/>
        </p:nvPicPr>
        <p:blipFill>
          <a:blip r:embed="rId2"/>
          <a:stretch/>
        </p:blipFill>
        <p:spPr>
          <a:xfrm>
            <a:off x="1008000" y="2376000"/>
            <a:ext cx="8312760" cy="1860480"/>
          </a:xfrm>
          <a:prstGeom prst="rect">
            <a:avLst/>
          </a:prstGeom>
          <a:ln>
            <a:noFill/>
          </a:ln>
          <a:effectLst>
            <a:glow rad="63500">
              <a:schemeClr val="accent1">
                <a:satMod val="175000"/>
                <a:alpha val="40000"/>
              </a:schemeClr>
            </a:glow>
          </a:effec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489992"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smtClean="0">
              <a:solidFill>
                <a:srgbClr val="000000"/>
              </a:solidFill>
              <a:uFill>
                <a:solidFill>
                  <a:srgbClr val="FFFFFF"/>
                </a:solidFill>
              </a:uFill>
              <a:latin typeface="Arial"/>
            </a:endParaRPr>
          </a:p>
          <a:p>
            <a:pPr>
              <a:lnSpc>
                <a:spcPct val="100000"/>
              </a:lnSpc>
            </a:pPr>
            <a:r>
              <a:rPr lang="en-US" sz="1400" spc="-1" dirty="0">
                <a:solidFill>
                  <a:schemeClr val="bg1"/>
                </a:solidFill>
                <a:uFill>
                  <a:solidFill>
                    <a:srgbClr val="FFFFFF"/>
                  </a:solidFill>
                </a:uFill>
              </a:rPr>
              <a:t>Azure Web Apps is a fast and simple way to create web apps using ASP.NET, Java, Node.js or PHP. Deliver value faster to your customers with a continuous integration and continuous deployment (CI/CD) pipeline which pushes each of your changes automatically to Web Apps</a:t>
            </a:r>
            <a:r>
              <a:rPr lang="en-US" sz="1400" spc="-1" dirty="0" smtClean="0">
                <a:solidFill>
                  <a:schemeClr val="bg1"/>
                </a:solidFill>
                <a:uFill>
                  <a:solidFill>
                    <a:srgbClr val="FFFFFF"/>
                  </a:solidFill>
                </a:uFill>
              </a:rPr>
              <a:t>.</a:t>
            </a:r>
          </a:p>
          <a:p>
            <a:pPr>
              <a:lnSpc>
                <a:spcPct val="100000"/>
              </a:lnSpc>
            </a:pPr>
            <a:endParaRPr lang="en-US" sz="1400" b="0" strike="noStrike" spc="-1" dirty="0">
              <a:solidFill>
                <a:schemeClr val="bg1"/>
              </a:solidFill>
              <a:uFill>
                <a:solidFill>
                  <a:srgbClr val="FFFFFF"/>
                </a:solidFill>
              </a:uFill>
              <a:latin typeface="Arial"/>
            </a:endParaRPr>
          </a:p>
          <a:p>
            <a:pPr>
              <a:lnSpc>
                <a:spcPct val="100000"/>
              </a:lnSpc>
            </a:pPr>
            <a:r>
              <a:rPr lang="en-US" sz="1400" spc="-1" dirty="0">
                <a:solidFill>
                  <a:schemeClr val="bg1"/>
                </a:solidFill>
                <a:uFill>
                  <a:solidFill>
                    <a:srgbClr val="FFFFFF"/>
                  </a:solidFill>
                </a:uFill>
              </a:rPr>
              <a:t>Visual Studio Team Services (VSTS) and Team Foundation Server (TFS) provide a highly configurable and manageable pipeline for releases to multiple environments such as development, staging, QA, and production environments; including requiring approvals at specific stages</a:t>
            </a:r>
            <a:r>
              <a:rPr lang="en-US" sz="1400" spc="-1" dirty="0" smtClean="0">
                <a:solidFill>
                  <a:schemeClr val="bg1"/>
                </a:solidFill>
                <a:uFill>
                  <a:solidFill>
                    <a:srgbClr val="FFFFFF"/>
                  </a:solidFill>
                </a:uFill>
              </a:rPr>
              <a:t>.</a:t>
            </a:r>
          </a:p>
          <a:p>
            <a:pPr>
              <a:lnSpc>
                <a:spcPct val="100000"/>
              </a:lnSpc>
            </a:pPr>
            <a:endParaRPr lang="en-US" sz="1400" b="0" strike="noStrike" spc="-1" dirty="0">
              <a:solidFill>
                <a:schemeClr val="bg1"/>
              </a:solidFill>
              <a:uFill>
                <a:solidFill>
                  <a:srgbClr val="FFFFFF"/>
                </a:solidFill>
              </a:uFill>
              <a:latin typeface="Arial"/>
            </a:endParaRPr>
          </a:p>
          <a:p>
            <a:pPr>
              <a:lnSpc>
                <a:spcPct val="100000"/>
              </a:lnSpc>
            </a:pPr>
            <a:r>
              <a:rPr lang="en-US" sz="1400" spc="-1" dirty="0" smtClean="0">
                <a:solidFill>
                  <a:schemeClr val="bg1"/>
                </a:solidFill>
                <a:uFill>
                  <a:solidFill>
                    <a:srgbClr val="FFFFFF"/>
                  </a:solidFill>
                </a:uFill>
                <a:latin typeface="Arial"/>
              </a:rPr>
              <a:t>Created one sample ASP.NET MVC based web application which will be hosted in Azure web apps. </a:t>
            </a:r>
            <a:endParaRPr lang="en-US" sz="1400" spc="-1" dirty="0">
              <a:solidFill>
                <a:schemeClr val="bg1"/>
              </a:solidFill>
              <a:uFill>
                <a:solidFill>
                  <a:srgbClr val="FFFFFF"/>
                </a:solidFill>
              </a:uFill>
              <a:latin typeface="Arial"/>
            </a:endParaRPr>
          </a:p>
          <a:p>
            <a:pPr>
              <a:lnSpc>
                <a:spcPct val="100000"/>
              </a:lnSpc>
            </a:pPr>
            <a:r>
              <a:rPr lang="en-US" sz="1400" b="0" strike="noStrike" spc="-1" dirty="0" smtClean="0">
                <a:solidFill>
                  <a:schemeClr val="bg1"/>
                </a:solidFill>
                <a:uFill>
                  <a:solidFill>
                    <a:srgbClr val="FFFFFF"/>
                  </a:solidFill>
                </a:uFill>
                <a:latin typeface="Arial"/>
              </a:rPr>
              <a:t>For continuous integration and deployment I have configured build and release pipeline in VSTS. On each check-in </a:t>
            </a:r>
            <a:r>
              <a:rPr lang="en-US" sz="1400" spc="-1" dirty="0" smtClean="0">
                <a:solidFill>
                  <a:schemeClr val="bg1"/>
                </a:solidFill>
                <a:uFill>
                  <a:solidFill>
                    <a:srgbClr val="FFFFFF"/>
                  </a:solidFill>
                </a:uFill>
                <a:latin typeface="Arial"/>
              </a:rPr>
              <a:t>to TFS, build pipeline will automatically get trigger and create a package for deployment. After successfully building code, new release will be created in release pipeline. Code will be automatically deployed to all environments based on release pipeline set up. This solutions helps in automatically managing builds, deployments and verification of code which will save an ample amount of time and cost. Azure web apps also integrated with Azure SQL Server for data source. I have created azure resource plan, web apps, SQL database, SQL server and application insights for all three environments (development, QA, production).</a:t>
            </a:r>
            <a:endParaRPr lang="en-IN" sz="1400" b="0" strike="noStrike" spc="-1" dirty="0">
              <a:solidFill>
                <a:schemeClr val="bg1"/>
              </a:solidFill>
              <a:uFill>
                <a:solidFill>
                  <a:srgbClr val="FFFFFF"/>
                </a:solidFill>
              </a:uFill>
              <a:latin typeface="Arial"/>
            </a:endParaRPr>
          </a:p>
        </p:txBody>
      </p:sp>
      <p:sp>
        <p:nvSpPr>
          <p:cNvPr id="89"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Brief Synopsis</a:t>
            </a:r>
            <a:endParaRPr lang="en-IN" sz="1800" b="0" strike="noStrike" spc="-1" dirty="0">
              <a:solidFill>
                <a:srgbClr val="000000"/>
              </a:solidFill>
              <a:uFill>
                <a:solidFill>
                  <a:srgbClr val="FFFFFF"/>
                </a:solidFill>
              </a:uFill>
              <a:latin typeface="Arial"/>
            </a:endParaRPr>
          </a:p>
          <a:p>
            <a:pPr algn="ctr">
              <a:lnSpc>
                <a:spcPct val="42000"/>
              </a:lnSpc>
            </a:pP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503640"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marL="228600" indent="-228600">
              <a:lnSpc>
                <a:spcPct val="100000"/>
              </a:lnSpc>
              <a:buAutoNum type="arabicPeriod"/>
            </a:pPr>
            <a:r>
              <a:rPr lang="en-IN" sz="1400" b="0" strike="noStrike" spc="-1" dirty="0" smtClean="0">
                <a:solidFill>
                  <a:srgbClr val="FFFFFF"/>
                </a:solidFill>
                <a:uFill>
                  <a:solidFill>
                    <a:srgbClr val="FFFFFF"/>
                  </a:solidFill>
                </a:uFill>
                <a:latin typeface="Arial"/>
                <a:ea typeface="Arial"/>
              </a:rPr>
              <a:t>Automatic </a:t>
            </a:r>
            <a:r>
              <a:rPr lang="en-IN" sz="1400" spc="-1" dirty="0" smtClean="0">
                <a:solidFill>
                  <a:srgbClr val="FFFFFF"/>
                </a:solidFill>
                <a:uFill>
                  <a:solidFill>
                    <a:srgbClr val="FFFFFF"/>
                  </a:solidFill>
                </a:uFill>
                <a:latin typeface="Arial"/>
                <a:ea typeface="Arial"/>
              </a:rPr>
              <a:t>continues</a:t>
            </a:r>
            <a:r>
              <a:rPr lang="en-IN" sz="1400" b="0" strike="noStrike" spc="-1" dirty="0" smtClean="0">
                <a:solidFill>
                  <a:srgbClr val="FFFFFF"/>
                </a:solidFill>
                <a:uFill>
                  <a:solidFill>
                    <a:srgbClr val="FFFFFF"/>
                  </a:solidFill>
                </a:uFill>
                <a:latin typeface="Arial"/>
                <a:ea typeface="Arial"/>
              </a:rPr>
              <a:t> integration and deployment of code using VSTS and TFS.</a:t>
            </a:r>
          </a:p>
          <a:p>
            <a:pPr marL="228600" indent="-228600">
              <a:lnSpc>
                <a:spcPct val="100000"/>
              </a:lnSpc>
              <a:buAutoNum type="arabicPeriod"/>
            </a:pPr>
            <a:r>
              <a:rPr lang="en-IN" sz="1400" spc="-1" dirty="0" smtClean="0">
                <a:solidFill>
                  <a:srgbClr val="FFFFFF"/>
                </a:solidFill>
                <a:uFill>
                  <a:solidFill>
                    <a:srgbClr val="FFFFFF"/>
                  </a:solidFill>
                </a:uFill>
                <a:latin typeface="Arial"/>
                <a:ea typeface="Arial"/>
              </a:rPr>
              <a:t>Using Azure web apps for faster and easy web application hosting.</a:t>
            </a:r>
            <a:endParaRPr lang="en-IN" sz="1400" spc="-1" dirty="0">
              <a:solidFill>
                <a:srgbClr val="FFFFFF"/>
              </a:solidFill>
              <a:uFill>
                <a:solidFill>
                  <a:srgbClr val="FFFFFF"/>
                </a:solidFill>
              </a:uFill>
              <a:latin typeface="Arial"/>
              <a:ea typeface="Arial"/>
            </a:endParaRPr>
          </a:p>
          <a:p>
            <a:pPr marL="228600" indent="-228600">
              <a:lnSpc>
                <a:spcPct val="100000"/>
              </a:lnSpc>
              <a:buAutoNum type="arabicPeriod"/>
            </a:pPr>
            <a:r>
              <a:rPr lang="en-IN" sz="1400" spc="-1" dirty="0" smtClean="0">
                <a:solidFill>
                  <a:srgbClr val="FFFFFF"/>
                </a:solidFill>
                <a:uFill>
                  <a:solidFill>
                    <a:srgbClr val="FFFFFF"/>
                  </a:solidFill>
                </a:uFill>
                <a:latin typeface="Arial"/>
              </a:rPr>
              <a:t>It takes lot of time to manually build code and deploy to various environments, this solution will help in reducing this cycle time and cost.</a:t>
            </a:r>
          </a:p>
          <a:p>
            <a:pPr marL="228600" indent="-228600">
              <a:lnSpc>
                <a:spcPct val="100000"/>
              </a:lnSpc>
              <a:buAutoNum type="arabicPeriod"/>
            </a:pPr>
            <a:r>
              <a:rPr lang="en-IN" sz="1400" spc="-1" dirty="0" smtClean="0">
                <a:solidFill>
                  <a:srgbClr val="FFFFFF"/>
                </a:solidFill>
                <a:uFill>
                  <a:solidFill>
                    <a:srgbClr val="FFFFFF"/>
                  </a:solidFill>
                </a:uFill>
                <a:latin typeface="Arial"/>
              </a:rPr>
              <a:t>Low maintenance cost since it is automatic build and release pipeline.</a:t>
            </a:r>
          </a:p>
          <a:p>
            <a:pPr marL="228600" indent="-228600">
              <a:lnSpc>
                <a:spcPct val="100000"/>
              </a:lnSpc>
              <a:buAutoNum type="arabicPeriod"/>
            </a:pPr>
            <a:r>
              <a:rPr lang="en-IN" sz="1400" spc="-1" dirty="0" smtClean="0">
                <a:solidFill>
                  <a:srgbClr val="FFFFFF"/>
                </a:solidFill>
                <a:uFill>
                  <a:solidFill>
                    <a:srgbClr val="FFFFFF"/>
                  </a:solidFill>
                </a:uFill>
                <a:latin typeface="Arial"/>
              </a:rPr>
              <a:t>It is easy to integrate new environment by using azure automatic template to create new resources on azure.</a:t>
            </a:r>
          </a:p>
          <a:p>
            <a:pPr marL="228600" indent="-228600">
              <a:lnSpc>
                <a:spcPct val="100000"/>
              </a:lnSpc>
              <a:buAutoNum type="arabicPeriod"/>
            </a:pPr>
            <a:r>
              <a:rPr lang="en-IN" sz="1400" spc="-1" dirty="0" smtClean="0">
                <a:solidFill>
                  <a:srgbClr val="FFFFFF"/>
                </a:solidFill>
                <a:uFill>
                  <a:solidFill>
                    <a:srgbClr val="FFFFFF"/>
                  </a:solidFill>
                </a:uFill>
                <a:latin typeface="Arial"/>
              </a:rPr>
              <a:t>Application insights will help in troubleshooting any issue and generating alerts if there is any issue in application or web server.</a:t>
            </a:r>
          </a:p>
          <a:p>
            <a:pPr marL="228600" indent="-228600">
              <a:lnSpc>
                <a:spcPct val="100000"/>
              </a:lnSpc>
              <a:buAutoNum type="arabicPeriod"/>
            </a:pPr>
            <a:r>
              <a:rPr lang="en-IN" sz="1400" spc="-1" dirty="0" smtClean="0">
                <a:solidFill>
                  <a:srgbClr val="FFFFFF"/>
                </a:solidFill>
                <a:uFill>
                  <a:solidFill>
                    <a:srgbClr val="FFFFFF"/>
                  </a:solidFill>
                </a:uFill>
                <a:latin typeface="Arial"/>
              </a:rPr>
              <a:t>VSTS release pipeline also provides feature to get approval before any deployment to specific environment.</a:t>
            </a:r>
          </a:p>
          <a:p>
            <a:pPr marL="228600" indent="-228600">
              <a:lnSpc>
                <a:spcPct val="100000"/>
              </a:lnSpc>
              <a:buAutoNum type="arabicPeriod"/>
            </a:pPr>
            <a:r>
              <a:rPr lang="en-IN" sz="1400" spc="-1" dirty="0" smtClean="0">
                <a:solidFill>
                  <a:srgbClr val="FFFFFF"/>
                </a:solidFill>
                <a:uFill>
                  <a:solidFill>
                    <a:srgbClr val="FFFFFF"/>
                  </a:solidFill>
                </a:uFill>
                <a:latin typeface="Arial"/>
              </a:rPr>
              <a:t>Using Azure app service plan helps in keeping low infrastructure cost by upgrading or degrading it based on traffic.</a:t>
            </a:r>
          </a:p>
          <a:p>
            <a:pPr marL="228600" indent="-228600">
              <a:lnSpc>
                <a:spcPct val="100000"/>
              </a:lnSpc>
              <a:buAutoNum type="arabicPeriod"/>
            </a:pPr>
            <a:r>
              <a:rPr lang="en-IN" sz="1400" spc="-1" dirty="0" smtClean="0">
                <a:solidFill>
                  <a:srgbClr val="FFFFFF"/>
                </a:solidFill>
                <a:uFill>
                  <a:solidFill>
                    <a:srgbClr val="FFFFFF"/>
                  </a:solidFill>
                </a:uFill>
                <a:latin typeface="Arial"/>
              </a:rPr>
              <a:t>Easy to add/edit or remove tasks in release pipeline.</a:t>
            </a:r>
          </a:p>
          <a:p>
            <a:pPr marL="228600" indent="-228600">
              <a:lnSpc>
                <a:spcPct val="100000"/>
              </a:lnSpc>
              <a:buAutoNum type="arabicPeriod"/>
            </a:pPr>
            <a:r>
              <a:rPr lang="en-IN" sz="1400" spc="-1" dirty="0" smtClean="0">
                <a:solidFill>
                  <a:srgbClr val="FFFFFF"/>
                </a:solidFill>
                <a:uFill>
                  <a:solidFill>
                    <a:srgbClr val="FFFFFF"/>
                  </a:solidFill>
                </a:uFill>
              </a:rPr>
              <a:t>T</a:t>
            </a:r>
            <a:r>
              <a:rPr lang="en-US" sz="1400" spc="-1" dirty="0">
                <a:solidFill>
                  <a:srgbClr val="FFFFFF"/>
                </a:solidFill>
                <a:uFill>
                  <a:solidFill>
                    <a:srgbClr val="FFFFFF"/>
                  </a:solidFill>
                </a:uFill>
                <a:ea typeface="Arial"/>
              </a:rPr>
              <a:t>hese services run in a high-availability environment, patched and supported, allowing you to focus on your solution instead of the environment they run </a:t>
            </a:r>
            <a:r>
              <a:rPr lang="en-US" sz="1400" spc="-1" dirty="0" smtClean="0">
                <a:solidFill>
                  <a:srgbClr val="FFFFFF"/>
                </a:solidFill>
                <a:uFill>
                  <a:solidFill>
                    <a:srgbClr val="FFFFFF"/>
                  </a:solidFill>
                </a:uFill>
                <a:ea typeface="Arial"/>
              </a:rPr>
              <a:t>in.</a:t>
            </a:r>
          </a:p>
          <a:p>
            <a:pPr marL="228600" indent="-228600">
              <a:lnSpc>
                <a:spcPct val="100000"/>
              </a:lnSpc>
              <a:buAutoNum type="arabicPeriod"/>
            </a:pPr>
            <a:r>
              <a:rPr lang="en-US" sz="1400" spc="-1" dirty="0" smtClean="0">
                <a:solidFill>
                  <a:srgbClr val="FFFFFF"/>
                </a:solidFill>
                <a:uFill>
                  <a:solidFill>
                    <a:srgbClr val="FFFFFF"/>
                  </a:solidFill>
                </a:uFill>
              </a:rPr>
              <a:t>Easy to import and export release pipelines on VSTS.</a:t>
            </a:r>
            <a:endParaRPr lang="en-IN" sz="1200" spc="-1" dirty="0">
              <a:solidFill>
                <a:srgbClr val="FFFFFF"/>
              </a:solidFill>
              <a:uFill>
                <a:solidFill>
                  <a:srgbClr val="FFFFFF"/>
                </a:solidFill>
              </a:uFill>
            </a:endParaRPr>
          </a:p>
          <a:p>
            <a:pPr>
              <a:lnSpc>
                <a:spcPct val="100000"/>
              </a:lnSpc>
            </a:pPr>
            <a:endParaRPr lang="en-IN" sz="1400" spc="-1" dirty="0" smtClean="0">
              <a:solidFill>
                <a:srgbClr val="FFFFFF"/>
              </a:solidFill>
              <a:uFill>
                <a:solidFill>
                  <a:srgbClr val="FFFFFF"/>
                </a:solidFill>
              </a:uFill>
              <a:latin typeface="Arial"/>
            </a:endParaRPr>
          </a:p>
        </p:txBody>
      </p:sp>
      <p:sp>
        <p:nvSpPr>
          <p:cNvPr id="92"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Problem being solved</a:t>
            </a:r>
            <a:endParaRPr lang="en-IN" sz="1800" b="0" strike="noStrike" spc="-1" dirty="0">
              <a:solidFill>
                <a:srgbClr val="000000"/>
              </a:solidFill>
              <a:uFill>
                <a:solidFill>
                  <a:srgbClr val="FFFFFF"/>
                </a:solidFill>
              </a:uFill>
              <a:latin typeface="Arial"/>
            </a:endParaRPr>
          </a:p>
          <a:p>
            <a:pPr algn="ctr">
              <a:lnSpc>
                <a:spcPct val="42000"/>
              </a:lnSpc>
            </a:pP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503640" y="755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ea typeface="Arial"/>
              </a:rPr>
              <a:t>ASP.NET MVC 5 web application</a:t>
            </a:r>
          </a:p>
          <a:p>
            <a:pPr marL="228600" indent="-228600">
              <a:lnSpc>
                <a:spcPct val="100000"/>
              </a:lnSpc>
              <a:buAutoNum type="arabicPeriod"/>
            </a:pPr>
            <a:r>
              <a:rPr lang="en-IN" sz="1200" spc="-1" dirty="0" smtClean="0">
                <a:solidFill>
                  <a:srgbClr val="FFFFFF"/>
                </a:solidFill>
                <a:uFill>
                  <a:solidFill>
                    <a:srgbClr val="FFFFFF"/>
                  </a:solidFill>
                </a:uFill>
                <a:latin typeface="Arial"/>
              </a:rPr>
              <a:t>VSTS/TFS</a:t>
            </a: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rPr>
              <a:t>Azure Resource group</a:t>
            </a:r>
          </a:p>
          <a:p>
            <a:pPr marL="228600" indent="-228600">
              <a:lnSpc>
                <a:spcPct val="100000"/>
              </a:lnSpc>
              <a:buAutoNum type="arabicPeriod"/>
            </a:pPr>
            <a:r>
              <a:rPr lang="en-IN" sz="1200" spc="-1" dirty="0" smtClean="0">
                <a:solidFill>
                  <a:srgbClr val="FFFFFF"/>
                </a:solidFill>
                <a:uFill>
                  <a:solidFill>
                    <a:srgbClr val="FFFFFF"/>
                  </a:solidFill>
                </a:uFill>
                <a:latin typeface="Arial"/>
              </a:rPr>
              <a:t>Azure Service plan</a:t>
            </a: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rPr>
              <a:t>Azure Web apps </a:t>
            </a:r>
          </a:p>
          <a:p>
            <a:pPr marL="228600" indent="-228600">
              <a:lnSpc>
                <a:spcPct val="100000"/>
              </a:lnSpc>
              <a:buAutoNum type="arabicPeriod"/>
            </a:pPr>
            <a:r>
              <a:rPr lang="en-IN" sz="1200" spc="-1" dirty="0" smtClean="0">
                <a:solidFill>
                  <a:srgbClr val="FFFFFF"/>
                </a:solidFill>
                <a:uFill>
                  <a:solidFill>
                    <a:srgbClr val="FFFFFF"/>
                  </a:solidFill>
                </a:uFill>
                <a:latin typeface="Arial"/>
              </a:rPr>
              <a:t>Azure Application Insights</a:t>
            </a: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rPr>
              <a:t>Visual Studio 2013</a:t>
            </a:r>
          </a:p>
          <a:p>
            <a:pPr marL="228600" indent="-228600">
              <a:lnSpc>
                <a:spcPct val="100000"/>
              </a:lnSpc>
              <a:buAutoNum type="arabicPeriod"/>
            </a:pPr>
            <a:r>
              <a:rPr lang="en-IN" sz="1200" spc="-1" dirty="0" smtClean="0">
                <a:solidFill>
                  <a:srgbClr val="FFFFFF"/>
                </a:solidFill>
                <a:uFill>
                  <a:solidFill>
                    <a:srgbClr val="FFFFFF"/>
                  </a:solidFill>
                </a:uFill>
                <a:latin typeface="Arial"/>
              </a:rPr>
              <a:t>Azure SQL Server</a:t>
            </a:r>
          </a:p>
          <a:p>
            <a:pPr marL="228600" indent="-228600">
              <a:lnSpc>
                <a:spcPct val="100000"/>
              </a:lnSpc>
              <a:buAutoNum type="arabicPeriod"/>
            </a:pPr>
            <a:r>
              <a:rPr lang="en-IN" sz="1200" spc="-1" dirty="0" smtClean="0">
                <a:solidFill>
                  <a:srgbClr val="FFFFFF"/>
                </a:solidFill>
                <a:uFill>
                  <a:solidFill>
                    <a:srgbClr val="FFFFFF"/>
                  </a:solidFill>
                </a:uFill>
                <a:latin typeface="Arial"/>
              </a:rPr>
              <a:t>Azure SQL Database</a:t>
            </a:r>
          </a:p>
          <a:p>
            <a:pPr marL="228600" indent="-228600">
              <a:lnSpc>
                <a:spcPct val="100000"/>
              </a:lnSpc>
              <a:buAutoNum type="arabicPeriod"/>
            </a:pPr>
            <a:r>
              <a:rPr lang="en-IN" sz="1200" spc="-1" dirty="0" smtClean="0">
                <a:solidFill>
                  <a:srgbClr val="FFFFFF"/>
                </a:solidFill>
                <a:uFill>
                  <a:solidFill>
                    <a:srgbClr val="FFFFFF"/>
                  </a:solidFill>
                </a:uFill>
                <a:latin typeface="Arial"/>
              </a:rPr>
              <a:t>Microsoft management Studio 2014</a:t>
            </a:r>
          </a:p>
          <a:p>
            <a:pPr marL="228600" indent="-228600">
              <a:lnSpc>
                <a:spcPct val="100000"/>
              </a:lnSpc>
              <a:buAutoNum type="arabicPeriod"/>
            </a:pPr>
            <a:r>
              <a:rPr lang="en-IN" sz="1200" spc="-1" dirty="0" smtClean="0">
                <a:solidFill>
                  <a:srgbClr val="FFFFFF"/>
                </a:solidFill>
                <a:uFill>
                  <a:solidFill>
                    <a:srgbClr val="FFFFFF"/>
                  </a:solidFill>
                </a:uFill>
                <a:latin typeface="Arial"/>
              </a:rPr>
              <a:t>Entity Framework</a:t>
            </a:r>
          </a:p>
          <a:p>
            <a:pPr marL="228600" indent="-228600">
              <a:lnSpc>
                <a:spcPct val="100000"/>
              </a:lnSpc>
              <a:buAutoNum type="arabicPeriod"/>
            </a:pPr>
            <a:r>
              <a:rPr lang="en-IN" sz="1200" spc="-1" dirty="0">
                <a:solidFill>
                  <a:srgbClr val="FFFFFF"/>
                </a:solidFill>
                <a:uFill>
                  <a:solidFill>
                    <a:srgbClr val="FFFFFF"/>
                  </a:solidFill>
                </a:uFill>
              </a:rPr>
              <a:t>Azure Availability </a:t>
            </a:r>
            <a:r>
              <a:rPr lang="en-IN" sz="1200" spc="-1" dirty="0" smtClean="0">
                <a:solidFill>
                  <a:srgbClr val="FFFFFF"/>
                </a:solidFill>
                <a:uFill>
                  <a:solidFill>
                    <a:srgbClr val="FFFFFF"/>
                  </a:solidFill>
                </a:uFill>
              </a:rPr>
              <a:t>test</a:t>
            </a:r>
          </a:p>
          <a:p>
            <a:pPr marL="228600" indent="-228600">
              <a:lnSpc>
                <a:spcPct val="100000"/>
              </a:lnSpc>
              <a:buAutoNum type="arabicPeriod"/>
            </a:pPr>
            <a:r>
              <a:rPr lang="en-IN" sz="1200" spc="-1" dirty="0" smtClean="0">
                <a:solidFill>
                  <a:srgbClr val="FFFFFF"/>
                </a:solidFill>
                <a:uFill>
                  <a:solidFill>
                    <a:srgbClr val="FFFFFF"/>
                  </a:solidFill>
                </a:uFill>
                <a:latin typeface="Arial"/>
              </a:rPr>
              <a:t>Azure Storage Account</a:t>
            </a:r>
          </a:p>
          <a:p>
            <a:pPr marL="228600" indent="-228600">
              <a:lnSpc>
                <a:spcPct val="100000"/>
              </a:lnSpc>
              <a:buAutoNum type="arabicPeriod"/>
            </a:pPr>
            <a:r>
              <a:rPr lang="en-IN" sz="1200" spc="-1" dirty="0" smtClean="0">
                <a:solidFill>
                  <a:srgbClr val="FFFFFF"/>
                </a:solidFill>
                <a:uFill>
                  <a:solidFill>
                    <a:srgbClr val="FFFFFF"/>
                  </a:solidFill>
                </a:uFill>
                <a:latin typeface="Arial"/>
              </a:rPr>
              <a:t>Microsoft release management</a:t>
            </a:r>
            <a:endParaRPr lang="en-IN" spc="-1" dirty="0">
              <a:solidFill>
                <a:srgbClr val="000000"/>
              </a:solidFill>
              <a:uFill>
                <a:solidFill>
                  <a:srgbClr val="FFFFFF"/>
                </a:solidFill>
              </a:uFill>
              <a:latin typeface="Arial"/>
            </a:endParaRPr>
          </a:p>
        </p:txBody>
      </p:sp>
      <p:sp>
        <p:nvSpPr>
          <p:cNvPr id="95"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Technology/Tool/Azure Stack</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503640"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p:txBody>
      </p:sp>
      <p:sp>
        <p:nvSpPr>
          <p:cNvPr id="98"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Solution architecture</a:t>
            </a: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3143190" y="1575265"/>
            <a:ext cx="6385540" cy="3977811"/>
          </a:xfrm>
          <a:prstGeom prst="rect">
            <a:avLst/>
          </a:prstGeom>
        </p:spPr>
      </p:pic>
      <p:sp>
        <p:nvSpPr>
          <p:cNvPr id="3" name="Rectangle 2"/>
          <p:cNvSpPr/>
          <p:nvPr/>
        </p:nvSpPr>
        <p:spPr>
          <a:xfrm>
            <a:off x="647640" y="1565740"/>
            <a:ext cx="2371785" cy="39778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Using VSTS, created build and release pipeline to build and deploy code to various environments. Build and Release agent will build code once user check-in to TFS. After build web application will be deployed to various environments on azure web app. SQL server is used as data source and </a:t>
            </a:r>
            <a:r>
              <a:rPr lang="en-US" sz="1200" dirty="0" err="1">
                <a:solidFill>
                  <a:schemeClr val="tx1"/>
                </a:solidFill>
              </a:rPr>
              <a:t>R</a:t>
            </a:r>
            <a:r>
              <a:rPr lang="en-US" sz="1200" dirty="0" err="1" smtClean="0">
                <a:solidFill>
                  <a:schemeClr val="tx1"/>
                </a:solidFill>
              </a:rPr>
              <a:t>edis</a:t>
            </a:r>
            <a:r>
              <a:rPr lang="en-US" sz="1200" dirty="0" smtClean="0">
                <a:solidFill>
                  <a:schemeClr val="tx1"/>
                </a:solidFill>
              </a:rPr>
              <a:t> cache will be provide high resilience and performance to overall system. Application insights is used for monitoring and troubleshooting. CI/CD pipeline is shown in next slide for specific environment</a:t>
            </a:r>
            <a:endParaRPr lang="en-US" sz="1200" dirty="0">
              <a:solidFill>
                <a:schemeClr val="tx1"/>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503640"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p:txBody>
      </p:sp>
      <p:sp>
        <p:nvSpPr>
          <p:cNvPr id="98"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Solution architecture</a:t>
            </a: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3"/>
          <a:stretch>
            <a:fillRect/>
          </a:stretch>
        </p:blipFill>
        <p:spPr>
          <a:xfrm>
            <a:off x="647640" y="1554960"/>
            <a:ext cx="8791782" cy="4024240"/>
          </a:xfrm>
          <a:prstGeom prst="rect">
            <a:avLst/>
          </a:prstGeom>
        </p:spPr>
      </p:pic>
    </p:spTree>
    <p:extLst>
      <p:ext uri="{BB962C8B-B14F-4D97-AF65-F5344CB8AC3E}">
        <p14:creationId xmlns:p14="http://schemas.microsoft.com/office/powerpoint/2010/main" val="32572632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503640" y="78948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1800" b="0" strike="noStrike" spc="-1">
                <a:solidFill>
                  <a:srgbClr val="FFFFFF"/>
                </a:solidFill>
                <a:uFill>
                  <a:solidFill>
                    <a:srgbClr val="FFFFFF"/>
                  </a:solidFill>
                </a:uFill>
                <a:latin typeface="Arial"/>
                <a:ea typeface="DejaVu Sans"/>
              </a:rPr>
              <a:t> </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p:txBody>
      </p:sp>
      <p:sp>
        <p:nvSpPr>
          <p:cNvPr id="101" name="CustomShape 2"/>
          <p:cNvSpPr/>
          <p:nvPr/>
        </p:nvSpPr>
        <p:spPr>
          <a:xfrm>
            <a:off x="647640" y="1086120"/>
            <a:ext cx="8567640" cy="186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smtClean="0">
                <a:solidFill>
                  <a:srgbClr val="FFFFFF"/>
                </a:solidFill>
                <a:uFill>
                  <a:solidFill>
                    <a:srgbClr val="FFFFFF"/>
                  </a:solidFill>
                </a:uFill>
                <a:latin typeface="Arial"/>
                <a:ea typeface="Arial"/>
              </a:rPr>
              <a:t>Prototype/Screenshots-release setup</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gn="ctr">
              <a:lnSpc>
                <a:spcPct val="42000"/>
              </a:lnSpc>
            </a:pP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4"/>
          <a:stretch>
            <a:fillRect/>
          </a:stretch>
        </p:blipFill>
        <p:spPr>
          <a:xfrm>
            <a:off x="4744576" y="1732245"/>
            <a:ext cx="4725483" cy="3905820"/>
          </a:xfrm>
          <a:prstGeom prst="rect">
            <a:avLst/>
          </a:prstGeom>
        </p:spPr>
      </p:pic>
      <p:pic>
        <p:nvPicPr>
          <p:cNvPr id="3" name="Picture 2"/>
          <p:cNvPicPr>
            <a:picLocks noChangeAspect="1"/>
          </p:cNvPicPr>
          <p:nvPr/>
        </p:nvPicPr>
        <p:blipFill>
          <a:blip r:embed="rId5"/>
          <a:stretch>
            <a:fillRect/>
          </a:stretch>
        </p:blipFill>
        <p:spPr>
          <a:xfrm>
            <a:off x="647641" y="1732245"/>
            <a:ext cx="3952934" cy="3876524"/>
          </a:xfrm>
          <a:prstGeom prst="rect">
            <a:avLst/>
          </a:prstGeom>
        </p:spPr>
      </p:pic>
      <p:pic>
        <p:nvPicPr>
          <p:cNvPr id="5" name="BDCDD3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955675"/>
            <a:ext cx="10080625" cy="5648325"/>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5"/>
                                        </p:tgtEl>
                                      </p:cBhvr>
                                    </p:cmd>
                                  </p:childTnLst>
                                </p:cTn>
                              </p:par>
                            </p:childTnLst>
                          </p:cTn>
                        </p:par>
                      </p:childTnLst>
                    </p:cTn>
                  </p:par>
                </p:childTnLst>
              </p:cTn>
              <p:nextCondLst>
                <p:cond evt="onClick" delay="0">
                  <p:tgtEl>
                    <p:spTgt spid="5"/>
                  </p:tgtEl>
                </p:cond>
              </p:nextCondLst>
            </p:seq>
            <p:video>
              <p:cMediaNode vol="80000">
                <p:cTn id="8"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503640"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marL="228600" indent="-228600">
              <a:lnSpc>
                <a:spcPct val="100000"/>
              </a:lnSpc>
              <a:buAutoNum type="arabicPeriod"/>
            </a:pPr>
            <a:r>
              <a:rPr lang="en-IN" sz="1200" spc="-1" dirty="0" smtClean="0">
                <a:solidFill>
                  <a:srgbClr val="FFFFFF"/>
                </a:solidFill>
                <a:uFill>
                  <a:solidFill>
                    <a:srgbClr val="FFFFFF"/>
                  </a:solidFill>
                </a:uFill>
                <a:latin typeface="Arial"/>
              </a:rPr>
              <a:t>Faced some issues related to web apps and Azure SQL Server connectivity which was later resolved by changing SQL server firewall settings.</a:t>
            </a:r>
          </a:p>
          <a:p>
            <a:pPr marL="228600" indent="-228600">
              <a:lnSpc>
                <a:spcPct val="100000"/>
              </a:lnSpc>
              <a:buAutoNum type="arabicPeriod"/>
            </a:pPr>
            <a:endParaRPr lang="en-IN" sz="1200" spc="-1" dirty="0">
              <a:solidFill>
                <a:srgbClr val="FFFFFF"/>
              </a:solidFill>
              <a:uFill>
                <a:solidFill>
                  <a:srgbClr val="FFFFFF"/>
                </a:solidFill>
              </a:uFill>
              <a:latin typeface="Arial"/>
            </a:endParaRPr>
          </a:p>
          <a:p>
            <a:pPr marL="228600" indent="-228600">
              <a:lnSpc>
                <a:spcPct val="100000"/>
              </a:lnSpc>
              <a:buAutoNum type="arabicPeriod"/>
            </a:pPr>
            <a:r>
              <a:rPr lang="en-IN" sz="1200" spc="-1" dirty="0" smtClean="0">
                <a:solidFill>
                  <a:srgbClr val="FFFFFF"/>
                </a:solidFill>
                <a:uFill>
                  <a:solidFill>
                    <a:srgbClr val="FFFFFF"/>
                  </a:solidFill>
                </a:uFill>
                <a:latin typeface="Arial"/>
              </a:rPr>
              <a:t>Some of the SQL Server resource types can not exported into automatic script template, this is azure issue which needs fix from their side, added those resource manually to fix it for now.</a:t>
            </a:r>
          </a:p>
        </p:txBody>
      </p:sp>
      <p:sp>
        <p:nvSpPr>
          <p:cNvPr id="104" name="CustomShape 2"/>
          <p:cNvSpPr/>
          <p:nvPr/>
        </p:nvSpPr>
        <p:spPr>
          <a:xfrm>
            <a:off x="647640" y="903240"/>
            <a:ext cx="885780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Challenges faced</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503640"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sp>
      <p:sp>
        <p:nvSpPr>
          <p:cNvPr id="107"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Possible Improvement </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sp>
        <p:nvSpPr>
          <p:cNvPr id="108" name="CustomShape 3"/>
          <p:cNvSpPr/>
          <p:nvPr/>
        </p:nvSpPr>
        <p:spPr>
          <a:xfrm>
            <a:off x="1826280" y="2334240"/>
            <a:ext cx="3691440" cy="32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1" spc="-1" dirty="0">
                <a:solidFill>
                  <a:srgbClr val="0AA2DB"/>
                </a:solidFill>
                <a:uFill>
                  <a:solidFill>
                    <a:srgbClr val="FFFFFF"/>
                  </a:solidFill>
                </a:uFill>
                <a:latin typeface="Arial"/>
                <a:ea typeface="Arial"/>
              </a:rPr>
              <a:t>Automatic</a:t>
            </a:r>
            <a:r>
              <a:rPr lang="en-IN" spc="-1" dirty="0" smtClean="0">
                <a:solidFill>
                  <a:srgbClr val="000000"/>
                </a:solidFill>
                <a:uFill>
                  <a:solidFill>
                    <a:srgbClr val="FFFFFF"/>
                  </a:solidFill>
                </a:uFill>
                <a:latin typeface="Arial"/>
              </a:rPr>
              <a:t> </a:t>
            </a:r>
            <a:r>
              <a:rPr lang="en-IN" sz="1600" b="1" spc="-1" dirty="0">
                <a:solidFill>
                  <a:srgbClr val="0AA2DB"/>
                </a:solidFill>
                <a:uFill>
                  <a:solidFill>
                    <a:srgbClr val="FFFFFF"/>
                  </a:solidFill>
                </a:uFill>
                <a:latin typeface="Arial"/>
                <a:ea typeface="Arial"/>
              </a:rPr>
              <a:t>Testing</a:t>
            </a:r>
          </a:p>
        </p:txBody>
      </p:sp>
      <p:sp>
        <p:nvSpPr>
          <p:cNvPr id="109" name="CustomShape 4"/>
          <p:cNvSpPr/>
          <p:nvPr/>
        </p:nvSpPr>
        <p:spPr>
          <a:xfrm>
            <a:off x="1826280" y="2691000"/>
            <a:ext cx="688140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10" name="CustomShape 5"/>
          <p:cNvSpPr/>
          <p:nvPr/>
        </p:nvSpPr>
        <p:spPr>
          <a:xfrm>
            <a:off x="1778760" y="4453920"/>
            <a:ext cx="641700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200" spc="-1" dirty="0" smtClean="0">
                <a:solidFill>
                  <a:srgbClr val="FFFFFF"/>
                </a:solidFill>
                <a:uFill>
                  <a:solidFill>
                    <a:srgbClr val="FFFFFF"/>
                  </a:solidFill>
                </a:uFill>
                <a:latin typeface="Arial"/>
              </a:rPr>
              <a:t>A Jenkins or GOCD pipeline can be set up to automatically create azure stacks</a:t>
            </a:r>
            <a:endParaRPr lang="en-IN" sz="1800" b="0" strike="noStrike" spc="-1" dirty="0">
              <a:solidFill>
                <a:srgbClr val="000000"/>
              </a:solidFill>
              <a:uFill>
                <a:solidFill>
                  <a:srgbClr val="FFFFFF"/>
                </a:solidFill>
              </a:uFill>
              <a:latin typeface="Arial"/>
            </a:endParaRPr>
          </a:p>
        </p:txBody>
      </p:sp>
      <p:sp>
        <p:nvSpPr>
          <p:cNvPr id="111" name="CustomShape 6"/>
          <p:cNvSpPr/>
          <p:nvPr/>
        </p:nvSpPr>
        <p:spPr>
          <a:xfrm flipH="1">
            <a:off x="858960" y="2334240"/>
            <a:ext cx="862920" cy="721080"/>
          </a:xfrm>
          <a:prstGeom prst="round2DiagRect">
            <a:avLst>
              <a:gd name="adj1" fmla="val 31944"/>
              <a:gd name="adj2" fmla="val 0"/>
            </a:avLst>
          </a:prstGeom>
          <a:solidFill>
            <a:srgbClr val="0AA2DB"/>
          </a:solidFill>
          <a:ln>
            <a:noFill/>
          </a:ln>
        </p:spPr>
        <p:style>
          <a:lnRef idx="0">
            <a:scrgbClr r="0" g="0" b="0"/>
          </a:lnRef>
          <a:fillRef idx="0">
            <a:scrgbClr r="0" g="0" b="0"/>
          </a:fillRef>
          <a:effectRef idx="0">
            <a:scrgbClr r="0" g="0" b="0"/>
          </a:effectRef>
          <a:fontRef idx="minor"/>
        </p:style>
      </p:sp>
      <p:sp>
        <p:nvSpPr>
          <p:cNvPr id="112" name="CustomShape 7"/>
          <p:cNvSpPr/>
          <p:nvPr/>
        </p:nvSpPr>
        <p:spPr>
          <a:xfrm flipH="1">
            <a:off x="858960" y="4096800"/>
            <a:ext cx="862920" cy="720720"/>
          </a:xfrm>
          <a:prstGeom prst="round2DiagRect">
            <a:avLst>
              <a:gd name="adj1" fmla="val 31944"/>
              <a:gd name="adj2" fmla="val 0"/>
            </a:avLst>
          </a:prstGeom>
          <a:solidFill>
            <a:srgbClr val="ED7B26"/>
          </a:solidFill>
          <a:ln>
            <a:noFill/>
          </a:ln>
        </p:spPr>
        <p:style>
          <a:lnRef idx="0">
            <a:scrgbClr r="0" g="0" b="0"/>
          </a:lnRef>
          <a:fillRef idx="0">
            <a:scrgbClr r="0" g="0" b="0"/>
          </a:fillRef>
          <a:effectRef idx="0">
            <a:scrgbClr r="0" g="0" b="0"/>
          </a:effectRef>
          <a:fontRef idx="minor"/>
        </p:style>
      </p:sp>
      <p:sp>
        <p:nvSpPr>
          <p:cNvPr id="113" name="CustomShape 8"/>
          <p:cNvSpPr/>
          <p:nvPr/>
        </p:nvSpPr>
        <p:spPr>
          <a:xfrm>
            <a:off x="997560" y="2303640"/>
            <a:ext cx="1088280" cy="64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200" b="1" strike="noStrike" spc="-1">
                <a:solidFill>
                  <a:srgbClr val="FFFFFF"/>
                </a:solidFill>
                <a:uFill>
                  <a:solidFill>
                    <a:srgbClr val="FFFFFF"/>
                  </a:solidFill>
                </a:uFill>
                <a:latin typeface="Arial"/>
                <a:ea typeface="Arial"/>
              </a:rPr>
              <a:t>01</a:t>
            </a:r>
            <a:endParaRPr lang="en-IN" sz="1800" b="0" strike="noStrike" spc="-1">
              <a:solidFill>
                <a:srgbClr val="000000"/>
              </a:solidFill>
              <a:uFill>
                <a:solidFill>
                  <a:srgbClr val="FFFFFF"/>
                </a:solidFill>
              </a:uFill>
              <a:latin typeface="Arial"/>
            </a:endParaRPr>
          </a:p>
        </p:txBody>
      </p:sp>
      <p:sp>
        <p:nvSpPr>
          <p:cNvPr id="114" name="CustomShape 9"/>
          <p:cNvSpPr/>
          <p:nvPr/>
        </p:nvSpPr>
        <p:spPr>
          <a:xfrm>
            <a:off x="997560" y="4068000"/>
            <a:ext cx="779040" cy="537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200" b="1" strike="noStrike" spc="-1">
                <a:solidFill>
                  <a:srgbClr val="FFFFFF"/>
                </a:solidFill>
                <a:uFill>
                  <a:solidFill>
                    <a:srgbClr val="FFFFFF"/>
                  </a:solidFill>
                </a:uFill>
                <a:latin typeface="Arial"/>
                <a:ea typeface="Arial"/>
              </a:rPr>
              <a:t>02</a:t>
            </a:r>
            <a:endParaRPr lang="en-IN" sz="1800" b="0" strike="noStrike" spc="-1">
              <a:solidFill>
                <a:srgbClr val="000000"/>
              </a:solidFill>
              <a:uFill>
                <a:solidFill>
                  <a:srgbClr val="FFFFFF"/>
                </a:solidFill>
              </a:uFill>
              <a:latin typeface="Arial"/>
            </a:endParaRPr>
          </a:p>
        </p:txBody>
      </p:sp>
      <p:sp>
        <p:nvSpPr>
          <p:cNvPr id="115" name="CustomShape 10"/>
          <p:cNvSpPr/>
          <p:nvPr/>
        </p:nvSpPr>
        <p:spPr>
          <a:xfrm>
            <a:off x="1826280" y="2691000"/>
            <a:ext cx="688140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200" spc="-1" dirty="0" smtClean="0">
                <a:solidFill>
                  <a:srgbClr val="FFFFFF"/>
                </a:solidFill>
                <a:uFill>
                  <a:solidFill>
                    <a:srgbClr val="FFFFFF"/>
                  </a:solidFill>
                </a:uFill>
                <a:latin typeface="Arial"/>
              </a:rPr>
              <a:t>Automatic development testing using unit tests and QA testing using integrations tests can be integrated. Performance testing/environment can also be set up for performance verification. </a:t>
            </a:r>
            <a:endParaRPr lang="en-IN" sz="1800" b="0" strike="noStrike" spc="-1" dirty="0">
              <a:solidFill>
                <a:srgbClr val="000000"/>
              </a:solidFill>
              <a:uFill>
                <a:solidFill>
                  <a:srgbClr val="FFFFFF"/>
                </a:solidFill>
              </a:uFill>
              <a:latin typeface="Arial"/>
            </a:endParaRPr>
          </a:p>
        </p:txBody>
      </p:sp>
      <p:sp>
        <p:nvSpPr>
          <p:cNvPr id="116" name="CustomShape 11"/>
          <p:cNvSpPr/>
          <p:nvPr/>
        </p:nvSpPr>
        <p:spPr>
          <a:xfrm>
            <a:off x="1826280" y="2334240"/>
            <a:ext cx="3691440" cy="32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17" name="CustomShape 12"/>
          <p:cNvSpPr/>
          <p:nvPr/>
        </p:nvSpPr>
        <p:spPr>
          <a:xfrm>
            <a:off x="1826280" y="2334240"/>
            <a:ext cx="3691440" cy="32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18" name="CustomShape 13"/>
          <p:cNvSpPr/>
          <p:nvPr/>
        </p:nvSpPr>
        <p:spPr>
          <a:xfrm>
            <a:off x="1841760" y="4103640"/>
            <a:ext cx="3691440" cy="32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1" spc="-1" dirty="0" smtClean="0">
                <a:solidFill>
                  <a:srgbClr val="0AA2DB"/>
                </a:solidFill>
                <a:uFill>
                  <a:solidFill>
                    <a:srgbClr val="FFFFFF"/>
                  </a:solidFill>
                </a:uFill>
                <a:latin typeface="Arial"/>
              </a:rPr>
              <a:t>Automatic Azure stack</a:t>
            </a:r>
            <a:endParaRPr lang="en-IN"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1083</TotalTime>
  <Words>690</Words>
  <Application>Microsoft Office PowerPoint</Application>
  <PresentationFormat>Custom</PresentationFormat>
  <Paragraphs>78</Paragraphs>
  <Slides>10</Slides>
  <Notes>2</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Century Schoolbook L</vt:lpstr>
      <vt:lpstr>DejaVu Sans</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Ajay Choudhary01</dc:creator>
  <dc:description/>
  <cp:lastModifiedBy>Ajay Choudhary01</cp:lastModifiedBy>
  <cp:revision>83</cp:revision>
  <dcterms:modified xsi:type="dcterms:W3CDTF">2018-06-02T13:58:52Z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12</vt:i4>
  </property>
</Properties>
</file>